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EB5BA-F1B7-4F6C-8964-3885FE07F78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0DB4FE-1D47-45D7-A5D0-26CA072DF4E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5AEA0-4B94-4439-822C-41B5CE97D90D}" type="slidenum">
              <a:rPr lang="it-IT"/>
              <a:pPr/>
              <a:t>9</a:t>
            </a:fld>
            <a:endParaRPr lang="it-IT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7EF17-9348-4478-B114-7330FC3FAB7C}" type="slidenum">
              <a:rPr lang="it-IT"/>
              <a:pPr/>
              <a:t>10</a:t>
            </a:fld>
            <a:endParaRPr lang="it-IT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99D5D-EA51-4260-B319-B41A2C4570A4}" type="slidenum">
              <a:rPr lang="it-IT"/>
              <a:pPr/>
              <a:t>11</a:t>
            </a:fld>
            <a:endParaRPr lang="it-IT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9C991-5946-4A3D-908C-68EEBD4CFD46}" type="slidenum">
              <a:rPr lang="it-IT"/>
              <a:pPr/>
              <a:t>12</a:t>
            </a:fld>
            <a:endParaRPr lang="it-IT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F7D74-CC9C-4534-9FDD-092A41E962D6}" type="slidenum">
              <a:rPr lang="it-IT"/>
              <a:pPr/>
              <a:t>13</a:t>
            </a:fld>
            <a:endParaRPr lang="it-IT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5DF9D-9D96-435A-8C38-667F1419DFEC}" type="slidenum">
              <a:rPr lang="it-IT"/>
              <a:pPr/>
              <a:t>14</a:t>
            </a:fld>
            <a:endParaRPr lang="it-IT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4E03D-F91B-4320-8841-D74CFB9F0CB8}" type="slidenum">
              <a:rPr lang="it-IT"/>
              <a:pPr/>
              <a:t>15</a:t>
            </a:fld>
            <a:endParaRPr lang="it-IT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3D567-4E58-45EF-853E-67AEDBDD9B6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3689-D636-4EF6-A2DF-3C63B45D8B3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B2FD8-FE65-4B52-91AF-926B567CF52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0EC3-CCB3-4A25-B3FE-E847222E6A2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A80DB-108F-4E95-BC24-5B597D52C0D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1F066-2D02-4B1C-9247-03D85D87B4F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C1B1C-0A86-4D20-BC3A-AEC98175D6C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8B7F0-BC1F-4F83-AC57-A23A0C38D33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43C65-F783-4DBD-A305-00E3AE32B67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8AE08-845B-4EE5-93C0-FA3D2F6824E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44F43-EB5F-4DB5-994A-73FD97E13F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A15D7D-70B5-4E77-9691-CA761E794BF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Orientare i figli: consigli per genitori un po’ disorientati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E5FE-2654-4922-BEC3-D6A5B7376C0F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7BD-7F72-418A-AC5A-B2B9E30C52F4}" type="slidenum">
              <a:rPr lang="it-IT"/>
              <a:pPr/>
              <a:t>10</a:t>
            </a:fld>
            <a:endParaRPr lang="it-IT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scuola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800"/>
              <a:t>È luogo per elaborare strumenti per la conoscenza</a:t>
            </a:r>
            <a:r>
              <a:rPr lang="it-IT" sz="2800">
                <a:sym typeface="Wingdings" pitchFamily="2" charset="2"/>
              </a:rPr>
              <a:t> </a:t>
            </a:r>
            <a:r>
              <a:rPr lang="it-IT" sz="2800" b="1">
                <a:sym typeface="Wingdings" pitchFamily="2" charset="2"/>
              </a:rPr>
              <a:t>laboratorio</a:t>
            </a:r>
          </a:p>
          <a:p>
            <a:pPr>
              <a:lnSpc>
                <a:spcPct val="80000"/>
              </a:lnSpc>
            </a:pPr>
            <a:r>
              <a:rPr lang="it-IT" sz="2800">
                <a:sym typeface="Wingdings" pitchFamily="2" charset="2"/>
              </a:rPr>
              <a:t>Permette di </a:t>
            </a:r>
            <a:r>
              <a:rPr lang="it-IT" sz="2800" b="1">
                <a:sym typeface="Wingdings" pitchFamily="2" charset="2"/>
              </a:rPr>
              <a:t>costruire “Cultura” come artefatto specifico umano</a:t>
            </a:r>
            <a:r>
              <a:rPr lang="it-IT" sz="2800">
                <a:sym typeface="Wingdings" pitchFamily="2" charset="2"/>
              </a:rPr>
              <a:t> (Brunner 1992) </a:t>
            </a:r>
            <a:endParaRPr lang="it-IT" sz="2800"/>
          </a:p>
          <a:p>
            <a:pPr>
              <a:lnSpc>
                <a:spcPct val="80000"/>
              </a:lnSpc>
            </a:pPr>
            <a:r>
              <a:rPr lang="it-IT" sz="2800"/>
              <a:t>È </a:t>
            </a:r>
            <a:r>
              <a:rPr lang="it-IT" sz="2800" b="1"/>
              <a:t>esperienza di confronto generazionale</a:t>
            </a:r>
            <a:r>
              <a:rPr lang="it-IT" sz="2800" b="1">
                <a:sym typeface="Wingdings" pitchFamily="2" charset="2"/>
              </a:rPr>
              <a:t> </a:t>
            </a:r>
            <a:r>
              <a:rPr lang="it-IT" sz="2800">
                <a:sym typeface="Wingdings" pitchFamily="2" charset="2"/>
              </a:rPr>
              <a:t>incontro tra pari</a:t>
            </a:r>
            <a:endParaRPr lang="it-IT" sz="2800"/>
          </a:p>
          <a:p>
            <a:pPr>
              <a:lnSpc>
                <a:spcPct val="80000"/>
              </a:lnSpc>
            </a:pPr>
            <a:r>
              <a:rPr lang="it-IT" sz="2800"/>
              <a:t>È esperienza di </a:t>
            </a:r>
            <a:r>
              <a:rPr lang="it-IT" sz="2800" b="1"/>
              <a:t>confronto\incontro</a:t>
            </a:r>
            <a:r>
              <a:rPr lang="it-IT" sz="2800"/>
              <a:t> finalizzato ed esplicitabile </a:t>
            </a:r>
            <a:r>
              <a:rPr lang="it-IT" sz="2800" b="1"/>
              <a:t>tra generazioni diverse</a:t>
            </a:r>
            <a:r>
              <a:rPr lang="it-IT" sz="2800" b="1">
                <a:sym typeface="Wingdings" pitchFamily="2" charset="2"/>
              </a:rPr>
              <a:t> </a:t>
            </a:r>
            <a:r>
              <a:rPr lang="it-IT" sz="2800">
                <a:sym typeface="Wingdings" pitchFamily="2" charset="2"/>
              </a:rPr>
              <a:t>compiti e funzioni delle diverse generazioni in una prospettiva produttiva</a:t>
            </a:r>
            <a:endParaRPr lang="it-IT" sz="280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50BF-CAE4-45CF-A399-3F672CED0ADD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ADE-1EEF-401B-80D1-46D747A2BB24}" type="slidenum">
              <a:rPr lang="it-IT"/>
              <a:pPr/>
              <a:t>11</a:t>
            </a:fld>
            <a:endParaRPr lang="it-IT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famiglia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b="1"/>
              <a:t>Organizzazione complessa di  relazioni di parentela fondata sulla differenza di gender, generazione e stirpe che ha una storia e crea storia</a:t>
            </a:r>
            <a:r>
              <a:rPr lang="it-IT" sz="2800"/>
              <a:t> ( Scabini, Cigoli 2000)</a:t>
            </a:r>
          </a:p>
          <a:p>
            <a:r>
              <a:rPr lang="it-IT" sz="2800">
                <a:sym typeface="Wingdings" pitchFamily="2" charset="2"/>
              </a:rPr>
              <a:t> </a:t>
            </a:r>
            <a:r>
              <a:rPr lang="it-IT" sz="2800" b="1">
                <a:sym typeface="Wingdings" pitchFamily="2" charset="2"/>
              </a:rPr>
              <a:t>differenza e storia</a:t>
            </a:r>
            <a:endParaRPr lang="it-IT" sz="2800" b="1"/>
          </a:p>
          <a:p>
            <a:r>
              <a:rPr lang="it-IT" sz="2800"/>
              <a:t>Varia la sua forma nel tempo , ma non la sua funzione che </a:t>
            </a:r>
            <a:r>
              <a:rPr lang="it-IT" sz="2800" b="1"/>
              <a:t>attiene alla connessione di senso e alla costruzione di significati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6D7D-9B92-494B-80F8-F455758FC746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8343-2B22-4A1C-B51F-3ABC741748C5}" type="slidenum">
              <a:rPr lang="it-IT"/>
              <a:pPr/>
              <a:t>12</a:t>
            </a:fld>
            <a:endParaRPr lang="it-IT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Scuola e famiglia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Sono </a:t>
            </a:r>
            <a:r>
              <a:rPr lang="it-IT" b="1"/>
              <a:t>organizzazioni complesse</a:t>
            </a:r>
            <a:r>
              <a:rPr lang="it-IT"/>
              <a:t>: </a:t>
            </a:r>
          </a:p>
          <a:p>
            <a:pPr>
              <a:lnSpc>
                <a:spcPct val="90000"/>
              </a:lnSpc>
            </a:pPr>
            <a:r>
              <a:rPr lang="it-IT"/>
              <a:t>-</a:t>
            </a:r>
            <a:r>
              <a:rPr lang="it-IT" b="1"/>
              <a:t>x compiti specifici</a:t>
            </a:r>
            <a:r>
              <a:rPr lang="it-IT"/>
              <a:t> da perseguire  a fronte dell’ impossibilità di realizzarli da parte del singolo</a:t>
            </a:r>
          </a:p>
          <a:p>
            <a:pPr>
              <a:lnSpc>
                <a:spcPct val="90000"/>
              </a:lnSpc>
            </a:pPr>
            <a:r>
              <a:rPr lang="it-IT">
                <a:sym typeface="Wingdings" pitchFamily="2" charset="2"/>
              </a:rPr>
              <a:t></a:t>
            </a:r>
            <a:r>
              <a:rPr lang="it-IT" b="1">
                <a:sym typeface="Wingdings" pitchFamily="2" charset="2"/>
              </a:rPr>
              <a:t>si confrontano con dimensioni di potenza relativa e di esperienza di limite</a:t>
            </a:r>
          </a:p>
          <a:p>
            <a:pPr>
              <a:lnSpc>
                <a:spcPct val="90000"/>
              </a:lnSpc>
            </a:pPr>
            <a:r>
              <a:rPr lang="it-IT">
                <a:sym typeface="Wingdings" pitchFamily="2" charset="2"/>
              </a:rPr>
              <a:t></a:t>
            </a:r>
            <a:r>
              <a:rPr lang="it-IT" b="1">
                <a:sym typeface="Wingdings" pitchFamily="2" charset="2"/>
              </a:rPr>
              <a:t>si confrontano con i temi di vincolo e di risorsa</a:t>
            </a:r>
            <a:endParaRPr lang="it-IT" b="1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1D80-4240-4CC5-AA19-2C33A6EEEB3F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3BF6-9435-456A-8CFD-99366E8F9AB8}" type="slidenum">
              <a:rPr lang="it-IT"/>
              <a:pPr/>
              <a:t>13</a:t>
            </a:fld>
            <a:endParaRPr lang="it-IT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/>
              <a:t>Scuola e famiglia : elementi comuni e differenze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b="1"/>
              <a:t>Comuni</a:t>
            </a:r>
            <a:r>
              <a:rPr lang="it-IT" sz="2800"/>
              <a:t>: </a:t>
            </a:r>
          </a:p>
          <a:p>
            <a:r>
              <a:rPr lang="it-IT" sz="2800"/>
              <a:t>-attenzione alla crescita </a:t>
            </a:r>
          </a:p>
          <a:p>
            <a:r>
              <a:rPr lang="it-IT" sz="2800"/>
              <a:t>- investimento sulle e per le nuove generazioni</a:t>
            </a:r>
          </a:p>
          <a:p>
            <a:r>
              <a:rPr lang="it-IT" sz="2800" b="1"/>
              <a:t>Differenze:</a:t>
            </a:r>
          </a:p>
          <a:p>
            <a:r>
              <a:rPr lang="it-IT" sz="2800"/>
              <a:t> -attenzione agli </a:t>
            </a:r>
            <a:r>
              <a:rPr lang="it-IT" sz="2800" b="1"/>
              <a:t>strumenti</a:t>
            </a:r>
            <a:r>
              <a:rPr lang="it-IT" sz="2800"/>
              <a:t> per il futuro</a:t>
            </a:r>
            <a:r>
              <a:rPr lang="it-IT" sz="2800">
                <a:sym typeface="Wingdings" pitchFamily="2" charset="2"/>
              </a:rPr>
              <a:t></a:t>
            </a:r>
            <a:r>
              <a:rPr lang="it-IT" sz="2800" b="1">
                <a:sym typeface="Wingdings" pitchFamily="2" charset="2"/>
              </a:rPr>
              <a:t>scuola</a:t>
            </a:r>
          </a:p>
          <a:p>
            <a:r>
              <a:rPr lang="it-IT" sz="2800">
                <a:sym typeface="Wingdings" pitchFamily="2" charset="2"/>
              </a:rPr>
              <a:t>-a</a:t>
            </a:r>
            <a:r>
              <a:rPr lang="it-IT" sz="2800"/>
              <a:t>ttenzione alle </a:t>
            </a:r>
            <a:r>
              <a:rPr lang="it-IT" sz="2800" b="1"/>
              <a:t>connessioni</a:t>
            </a:r>
            <a:r>
              <a:rPr lang="it-IT" sz="2800"/>
              <a:t> tra presente e passato per ipotesi sul futuro</a:t>
            </a:r>
            <a:r>
              <a:rPr lang="it-IT" sz="2800">
                <a:sym typeface="Wingdings" pitchFamily="2" charset="2"/>
              </a:rPr>
              <a:t> </a:t>
            </a:r>
            <a:r>
              <a:rPr lang="it-IT" sz="2800" b="1">
                <a:sym typeface="Wingdings" pitchFamily="2" charset="2"/>
              </a:rPr>
              <a:t>famiglia</a:t>
            </a:r>
            <a:endParaRPr lang="it-IT" sz="2800" b="1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AE4C-689D-4443-8335-0F111F8DDAC6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3D30-2D63-4AB3-B366-F295A26F0079}" type="slidenum">
              <a:rPr lang="it-IT"/>
              <a:pPr/>
              <a:t>14</a:t>
            </a:fld>
            <a:endParaRPr lang="it-IT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Nodi critici del rapporto</a:t>
            </a:r>
            <a:br>
              <a:rPr lang="it-IT"/>
            </a:br>
            <a:r>
              <a:rPr lang="it-IT"/>
              <a:t>scuola -famiglia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800" b="1"/>
              <a:t>Lo specifico compito e sfera d’ azione</a:t>
            </a:r>
            <a:r>
              <a:rPr lang="it-IT" sz="2800"/>
              <a:t>: da riconoscere da parte di ciascuna agenzia e da preservare (Chi sono io? Chi sei tu? Cosa ci avvicina e cosa ci differenzia?)</a:t>
            </a:r>
          </a:p>
          <a:p>
            <a:pPr>
              <a:lnSpc>
                <a:spcPct val="80000"/>
              </a:lnSpc>
            </a:pPr>
            <a:r>
              <a:rPr lang="it-IT" sz="2800" b="1"/>
              <a:t>L’ incontro</a:t>
            </a:r>
            <a:r>
              <a:rPr lang="it-IT" sz="2800"/>
              <a:t> come spazio di legittimazione specifica di ciascuno:</a:t>
            </a:r>
            <a:r>
              <a:rPr lang="it-IT" sz="2800" b="1"/>
              <a:t>il</a:t>
            </a:r>
            <a:r>
              <a:rPr lang="it-IT" sz="2800"/>
              <a:t> </a:t>
            </a:r>
            <a:r>
              <a:rPr lang="it-IT" sz="2800" b="1"/>
              <a:t>figlio\studente  legittima ciascuna agenzia e che ne definisce la specificità</a:t>
            </a:r>
            <a:r>
              <a:rPr lang="it-IT" sz="2800"/>
              <a:t>( essere figlio\allievo)</a:t>
            </a:r>
          </a:p>
          <a:p>
            <a:pPr>
              <a:lnSpc>
                <a:spcPct val="80000"/>
              </a:lnSpc>
            </a:pPr>
            <a:r>
              <a:rPr lang="it-IT" sz="2800" b="1"/>
              <a:t>Il contatto come spazio di valutazione del prodotto-prolungamento dell’ attore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5B24-6CB5-49CA-87F0-CDE61D0D3BE2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1DCE-372D-4DBA-8AED-ACE8EECAA3F1}" type="slidenum">
              <a:rPr lang="it-IT"/>
              <a:pPr/>
              <a:t>15</a:t>
            </a:fld>
            <a:endParaRPr lang="it-IT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L’adulto nel percorso di orientamento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b="1"/>
              <a:t>Rende possibile la dimensione “terza</a:t>
            </a:r>
            <a:r>
              <a:rPr lang="it-IT" sz="2800"/>
              <a:t>”-</a:t>
            </a:r>
            <a:r>
              <a:rPr lang="it-IT" sz="2800">
                <a:sym typeface="Wingdings" pitchFamily="2" charset="2"/>
              </a:rPr>
              <a:t> </a:t>
            </a:r>
            <a:r>
              <a:rPr lang="it-IT" sz="2800" b="1">
                <a:sym typeface="Wingdings" pitchFamily="2" charset="2"/>
              </a:rPr>
              <a:t>opera con le” menti”</a:t>
            </a:r>
            <a:r>
              <a:rPr lang="it-IT" sz="2800">
                <a:sym typeface="Wingdings" pitchFamily="2" charset="2"/>
              </a:rPr>
              <a:t> per costruire spazi per la crescita come realtà non pre-definita, o pre-organizzata</a:t>
            </a:r>
          </a:p>
          <a:p>
            <a:r>
              <a:rPr lang="it-IT" sz="2800">
                <a:sym typeface="Wingdings" pitchFamily="2" charset="2"/>
              </a:rPr>
              <a:t>Declina interventi che pongono a tema la </a:t>
            </a:r>
            <a:r>
              <a:rPr lang="it-IT" sz="2800" b="1">
                <a:sym typeface="Wingdings" pitchFamily="2" charset="2"/>
              </a:rPr>
              <a:t>differenza, la diversità e la tolleranza dell’ incertezza </a:t>
            </a:r>
          </a:p>
          <a:p>
            <a:r>
              <a:rPr lang="it-IT" sz="2800">
                <a:sym typeface="Wingdings" pitchFamily="2" charset="2"/>
              </a:rPr>
              <a:t> </a:t>
            </a:r>
            <a:r>
              <a:rPr lang="it-IT" sz="2800" b="1">
                <a:sym typeface="Wingdings" pitchFamily="2" charset="2"/>
              </a:rPr>
              <a:t>x garantire la libertà nei percorsi di crescita e di costruzione di identità dei singoli</a:t>
            </a:r>
            <a:endParaRPr lang="it-IT" sz="2800" b="1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/>
              <a:t>Quale risultato desiderabile nell’ orientare?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Indicare il punto di arrivo ( l’oriente, il punto di  nuova nascita….)</a:t>
            </a:r>
          </a:p>
          <a:p>
            <a:r>
              <a:rPr lang="it-IT"/>
              <a:t>Fornire gli strumenti</a:t>
            </a:r>
            <a:r>
              <a:rPr lang="it-IT">
                <a:sym typeface="Wingdings" pitchFamily="2" charset="2"/>
              </a:rPr>
              <a:t> dare la bussola</a:t>
            </a:r>
          </a:p>
          <a:p>
            <a:r>
              <a:rPr lang="it-IT">
                <a:sym typeface="Wingdings" pitchFamily="2" charset="2"/>
              </a:rPr>
              <a:t>Garantire e monitorare il cammino….accompagnare, non spingere o tirare</a:t>
            </a:r>
          </a:p>
          <a:p>
            <a:r>
              <a:rPr lang="it-IT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/>
              <a:t>Cosa costruire?</a:t>
            </a:r>
            <a:br>
              <a:rPr lang="it-IT" sz="4000"/>
            </a:br>
            <a:endParaRPr lang="it-IT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Si orienta se si consente e si costruisce un</a:t>
            </a:r>
          </a:p>
          <a:p>
            <a:r>
              <a:rPr lang="it-IT"/>
              <a:t>  </a:t>
            </a:r>
            <a:r>
              <a:rPr lang="it-IT" b="1" i="1"/>
              <a:t>vestito su misura </a:t>
            </a:r>
          </a:p>
        </p:txBody>
      </p:sp>
      <p:pic>
        <p:nvPicPr>
          <p:cNvPr id="27655" name="Picture 7" descr="dasxgiovannialfieriitalobor-12108_0x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952750"/>
            <a:ext cx="5210175" cy="3905250"/>
          </a:xfrm>
          <a:prstGeom prst="rect">
            <a:avLst/>
          </a:prstGeom>
          <a:noFill/>
        </p:spPr>
      </p:pic>
      <p:pic>
        <p:nvPicPr>
          <p:cNvPr id="27657" name="Picture 9" descr="900424abaa5c668f36369ee84f6f5f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420938"/>
            <a:ext cx="39147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Quali azioni?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e considerare la struttura specifica di ciascuno</a:t>
            </a:r>
          </a:p>
          <a:p>
            <a:r>
              <a:rPr lang="it-IT"/>
              <a:t>Costruire e adattare il modello</a:t>
            </a:r>
          </a:p>
          <a:p>
            <a:r>
              <a:rPr lang="it-IT"/>
              <a:t>Strutturare interventi calibrati ( le pences, le arricciature…i bottoni…) diversi e adeguati al soggetto…..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Qualche punto per orientarsi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Il significato di</a:t>
            </a:r>
            <a:r>
              <a:rPr lang="it-IT">
                <a:sym typeface="Wingdings" pitchFamily="2" charset="2"/>
              </a:rPr>
              <a:t></a:t>
            </a:r>
            <a:r>
              <a:rPr lang="it-IT"/>
              <a:t> ORIENTARE</a:t>
            </a:r>
          </a:p>
          <a:p>
            <a:r>
              <a:rPr lang="it-IT"/>
              <a:t>Le funzioni e compiti degli adulti</a:t>
            </a:r>
          </a:p>
          <a:p>
            <a:r>
              <a:rPr lang="it-IT"/>
              <a:t>Le prospettive….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Orientare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 i="1"/>
              <a:t>Orientare</a:t>
            </a:r>
            <a:r>
              <a:rPr lang="it-IT" sz="2800"/>
              <a:t>: volgere verso oriente….</a:t>
            </a:r>
          </a:p>
          <a:p>
            <a:pPr>
              <a:lnSpc>
                <a:spcPct val="90000"/>
              </a:lnSpc>
            </a:pPr>
            <a:r>
              <a:rPr lang="it-IT" sz="2800"/>
              <a:t> disporre secondo un  punto cardinale</a:t>
            </a:r>
          </a:p>
          <a:p>
            <a:pPr>
              <a:lnSpc>
                <a:spcPct val="90000"/>
              </a:lnSpc>
            </a:pPr>
            <a:r>
              <a:rPr lang="it-IT" sz="2800" i="1"/>
              <a:t>Contrario…..disorientare</a:t>
            </a:r>
          </a:p>
          <a:p>
            <a:pPr>
              <a:lnSpc>
                <a:spcPct val="90000"/>
              </a:lnSpc>
            </a:pPr>
            <a:r>
              <a:rPr lang="it-IT" sz="2800" b="1"/>
              <a:t>Orientare</a:t>
            </a:r>
            <a:r>
              <a:rPr lang="it-IT" sz="2800"/>
              <a:t> ( aspetti psicologici)- complesso di funzioni psichiche, principalmente  percettive , mediante le quali in ogni momento della  nostra vita , abbiamo cognizione della reale situazione in cui ci troviamo.-</a:t>
            </a:r>
            <a:r>
              <a:rPr lang="it-IT" sz="2800">
                <a:sym typeface="Wingdings" pitchFamily="2" charset="2"/>
              </a:rPr>
              <a:t> si declina in</a:t>
            </a:r>
            <a:endParaRPr lang="it-IT" sz="2800"/>
          </a:p>
          <a:p>
            <a:pPr>
              <a:lnSpc>
                <a:spcPct val="90000"/>
              </a:lnSpc>
            </a:pPr>
            <a:r>
              <a:rPr lang="it-IT" sz="2800"/>
              <a:t> </a:t>
            </a:r>
            <a:r>
              <a:rPr lang="it-IT" sz="2800" i="1" u="sng"/>
              <a:t>orientamento: nel tempo, nello spazio e della persona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complessità dell’ orientarsi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endParaRPr lang="it-IT"/>
          </a:p>
        </p:txBody>
      </p:sp>
      <p:pic>
        <p:nvPicPr>
          <p:cNvPr id="9221" name="Picture 5" descr="rosavent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2619375" cy="2428875"/>
          </a:xfrm>
          <a:prstGeom prst="rect">
            <a:avLst/>
          </a:prstGeom>
          <a:noFill/>
        </p:spPr>
      </p:pic>
      <p:pic>
        <p:nvPicPr>
          <p:cNvPr id="9223" name="Picture 7" descr="Buss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484313"/>
            <a:ext cx="5543550" cy="501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orientare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Perché </a:t>
            </a:r>
            <a:r>
              <a:rPr lang="it-IT" b="1" i="1"/>
              <a:t>ORIENTE</a:t>
            </a:r>
            <a:r>
              <a:rPr lang="it-IT"/>
              <a:t>?</a:t>
            </a:r>
          </a:p>
          <a:p>
            <a:r>
              <a:rPr lang="it-IT"/>
              <a:t>---è il luogo della nascita della luce…il nuovo avvio…l’ uscita dalle tenebre….</a:t>
            </a:r>
          </a:p>
          <a:p>
            <a:r>
              <a:rPr lang="it-IT">
                <a:sym typeface="Wingdings" pitchFamily="2" charset="2"/>
              </a:rPr>
              <a:t> </a:t>
            </a:r>
            <a:r>
              <a:rPr lang="it-IT" b="1" i="1">
                <a:sym typeface="Wingdings" pitchFamily="2" charset="2"/>
              </a:rPr>
              <a:t>sono gli adulti</a:t>
            </a:r>
            <a:r>
              <a:rPr lang="it-IT">
                <a:sym typeface="Wingdings" pitchFamily="2" charset="2"/>
              </a:rPr>
              <a:t> ,che hanno l’ esperienza precedente ,che indirizzano i piccoli della specie a cercare l’ oriente…la nuova alba…il nuovo giorno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Orientamento aspetti psicologici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it-IT" b="1" i="1"/>
              <a:t>ORIENTARE E ORIENTARSI è attività complessa e difficile-</a:t>
            </a:r>
            <a:r>
              <a:rPr lang="it-IT" b="1" i="1">
                <a:sym typeface="Wingdings" pitchFamily="2" charset="2"/>
              </a:rPr>
              <a:t></a:t>
            </a:r>
            <a:endParaRPr lang="it-IT" b="1" i="1"/>
          </a:p>
          <a:p>
            <a:r>
              <a:rPr lang="it-IT"/>
              <a:t>-orientamento: nel tempo, nello spazio e della persona </a:t>
            </a:r>
          </a:p>
          <a:p>
            <a:r>
              <a:rPr lang="it-IT"/>
              <a:t> nel tempo e nello spazio: </a:t>
            </a:r>
            <a:r>
              <a:rPr lang="it-IT" b="1" i="1"/>
              <a:t>orientamento allopsichico</a:t>
            </a:r>
          </a:p>
          <a:p>
            <a:r>
              <a:rPr lang="it-IT"/>
              <a:t> della persona :</a:t>
            </a:r>
            <a:r>
              <a:rPr lang="it-IT" b="1" i="1"/>
              <a:t>orientamento autopsichico</a:t>
            </a:r>
            <a:r>
              <a:rPr lang="it-IT">
                <a:sym typeface="Wingdings" pitchFamily="2" charset="2"/>
              </a:rPr>
              <a:t></a:t>
            </a:r>
            <a:r>
              <a:rPr lang="it-IT"/>
              <a:t>  somatopsichico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Come si sviluppa e si manifesta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/>
              <a:t>Orientamento : </a:t>
            </a:r>
            <a:r>
              <a:rPr lang="it-IT" sz="2800" b="1" i="1"/>
              <a:t>nella vita</a:t>
            </a:r>
            <a:r>
              <a:rPr lang="it-IT" sz="2800"/>
              <a:t> ( dai due anni in poi)  caratterizza tutte le fasi di passaggio e rappresenta INTENZIONALITA’ dell’ agire-</a:t>
            </a:r>
            <a:r>
              <a:rPr lang="it-IT" sz="2800">
                <a:sym typeface="Wingdings" pitchFamily="2" charset="2"/>
              </a:rPr>
              <a:t> la scelta</a:t>
            </a:r>
          </a:p>
          <a:p>
            <a:pPr>
              <a:lnSpc>
                <a:spcPct val="90000"/>
              </a:lnSpc>
            </a:pPr>
            <a:r>
              <a:rPr lang="it-IT" sz="2800" b="1">
                <a:sym typeface="Wingdings" pitchFamily="2" charset="2"/>
              </a:rPr>
              <a:t>Orientamento </a:t>
            </a:r>
            <a:r>
              <a:rPr lang="it-IT" sz="2800" b="1" i="1">
                <a:sym typeface="Wingdings" pitchFamily="2" charset="2"/>
              </a:rPr>
              <a:t>scolastico</a:t>
            </a:r>
            <a:r>
              <a:rPr lang="it-IT" sz="2800" b="1">
                <a:sym typeface="Wingdings" pitchFamily="2" charset="2"/>
              </a:rPr>
              <a:t>:</a:t>
            </a:r>
            <a:r>
              <a:rPr lang="it-IT" sz="2800">
                <a:sym typeface="Wingdings" pitchFamily="2" charset="2"/>
              </a:rPr>
              <a:t>  dirigere l’ adolescente verso l’ insegnamento più consono delle sue potenzialità ( tecniche psicometriche  e indagini psicodiagnostiche)</a:t>
            </a:r>
          </a:p>
          <a:p>
            <a:pPr>
              <a:lnSpc>
                <a:spcPct val="90000"/>
              </a:lnSpc>
            </a:pPr>
            <a:r>
              <a:rPr lang="it-IT" sz="2800" b="1"/>
              <a:t>Orientamento</a:t>
            </a:r>
            <a:r>
              <a:rPr lang="it-IT" sz="2800"/>
              <a:t> </a:t>
            </a:r>
            <a:r>
              <a:rPr lang="it-IT" sz="2800" b="1" i="1"/>
              <a:t>professionale</a:t>
            </a:r>
            <a:r>
              <a:rPr lang="it-IT" sz="2800"/>
              <a:t> : criteri di efficienza e anche la realizzazione della personalità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/>
              <a:t>Orientare e funzione degli adulti della specie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Gli adulti hanno la funzione di una </a:t>
            </a:r>
            <a:r>
              <a:rPr lang="it-IT" b="1"/>
              <a:t>bussola</a:t>
            </a:r>
            <a:r>
              <a:rPr lang="it-IT"/>
              <a:t> e---- indicano…..l’ oriente…il punto di riferimento in cui si struttura…..  la nuova nascita--</a:t>
            </a:r>
            <a:r>
              <a:rPr lang="it-IT">
                <a:sym typeface="Wingdings" pitchFamily="2" charset="2"/>
              </a:rPr>
              <a:t> </a:t>
            </a:r>
            <a:r>
              <a:rPr lang="it-IT" b="1" i="1">
                <a:sym typeface="Wingdings" pitchFamily="2" charset="2"/>
              </a:rPr>
              <a:t>fatica e responsabilità</a:t>
            </a:r>
          </a:p>
          <a:p>
            <a:endParaRPr lang="it-IT"/>
          </a:p>
          <a:p>
            <a:r>
              <a:rPr lang="it-IT"/>
              <a:t>---</a:t>
            </a:r>
            <a:r>
              <a:rPr lang="it-IT" b="1"/>
              <a:t>gli adulti significativi sono: la famiglia e la scuola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B3A-A104-4533-9534-BD03FD7F737C}" type="datetime1">
              <a:rPr lang="it-IT"/>
              <a:pPr/>
              <a:t>31/01/2012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MANUELA TOMISICH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B7A2-9EF6-4D03-9A0A-163BDDDFCD72}" type="slidenum">
              <a:rPr lang="it-IT"/>
              <a:pPr/>
              <a:t>9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333375"/>
            <a:ext cx="6019800" cy="1600200"/>
          </a:xfrm>
        </p:spPr>
        <p:txBody>
          <a:bodyPr/>
          <a:lstStyle/>
          <a:p>
            <a:r>
              <a:rPr lang="it-IT" sz="4000"/>
              <a:t>Scuola e famiglia sono agenzie per la crescita delle nuove generazioni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it-IT"/>
              <a:t>Nella diversità delle manifestazioni  e delle emergenze “storiche”: </a:t>
            </a:r>
            <a:r>
              <a:rPr lang="it-IT" b="1"/>
              <a:t>scuola e famiglia condividono un compito  fondamentale per la specie –</a:t>
            </a:r>
          </a:p>
          <a:p>
            <a:r>
              <a:rPr lang="it-IT" i="1">
                <a:sym typeface="Wingdings" pitchFamily="2" charset="2"/>
              </a:rPr>
              <a:t> garantire la crescita e l’ autonomia delle nuove generazioni</a:t>
            </a:r>
            <a:endParaRPr lang="it-IT" i="1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821</Words>
  <Application>Microsoft Office PowerPoint</Application>
  <PresentationFormat>Presentazione su schermo (4:3)</PresentationFormat>
  <Paragraphs>102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Wingdings</vt:lpstr>
      <vt:lpstr>Struttura predefinita</vt:lpstr>
      <vt:lpstr>Orientare i figli: consigli per genitori un po’ disorientati</vt:lpstr>
      <vt:lpstr>Qualche punto per orientarsi</vt:lpstr>
      <vt:lpstr>Orientare ?</vt:lpstr>
      <vt:lpstr>La complessità dell’ orientarsi</vt:lpstr>
      <vt:lpstr>orientare</vt:lpstr>
      <vt:lpstr>Orientamento aspetti psicologici</vt:lpstr>
      <vt:lpstr>Come si sviluppa e si manifesta</vt:lpstr>
      <vt:lpstr>Orientare e funzione degli adulti della specie</vt:lpstr>
      <vt:lpstr>Scuola e famiglia sono agenzie per la crescita delle nuove generazioni</vt:lpstr>
      <vt:lpstr>La scuola</vt:lpstr>
      <vt:lpstr>La famiglia</vt:lpstr>
      <vt:lpstr>Scuola e famiglia</vt:lpstr>
      <vt:lpstr>Scuola e famiglia : elementi comuni e differenze</vt:lpstr>
      <vt:lpstr>Nodi critici del rapporto scuola -famiglia</vt:lpstr>
      <vt:lpstr>L’adulto nel percorso di orientamento </vt:lpstr>
      <vt:lpstr>Quale risultato desiderabile nell’ orientare?</vt:lpstr>
      <vt:lpstr>Cosa costruire? </vt:lpstr>
      <vt:lpstr>Quali azioni?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Orientare i figli: consigli per genitori un po’ disorientati</dc:title>
  <dc:creator>Compaq</dc:creator>
  <cp:lastModifiedBy>salaconferenze</cp:lastModifiedBy>
  <cp:revision>4</cp:revision>
  <dcterms:created xsi:type="dcterms:W3CDTF">2012-01-31T11:42:32Z</dcterms:created>
  <dcterms:modified xsi:type="dcterms:W3CDTF">2012-01-31T22:17:05Z</dcterms:modified>
</cp:coreProperties>
</file>